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0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ytuł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2" name="Podtytuł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20" name="Symbol zastępczy stopki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  <p:sp>
        <p:nvSpPr>
          <p:cNvPr id="8" name="Elipsa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Prostokąt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  <p:sp>
        <p:nvSpPr>
          <p:cNvPr id="6" name="Prostokąt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9" name="Schemat blokowy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chemat blokowy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ycinek koł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ierście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Symbol zastępczy tytuł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Symbol zastępczy tekstu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24" name="Symbol zastępczy daty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09044A4-2103-4A25-AB74-FBDC2E58D917}" type="datetimeFigureOut">
              <a:rPr lang="pl-PL" smtClean="0"/>
              <a:t>2013-09-06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1333F39-A336-4620-8B49-5BBC1C17B027}" type="slidenum">
              <a:rPr lang="pl-PL" smtClean="0"/>
              <a:t>‹#›</a:t>
            </a:fld>
            <a:endParaRPr lang="pl-PL"/>
          </a:p>
        </p:txBody>
      </p:sp>
      <p:sp>
        <p:nvSpPr>
          <p:cNvPr id="15" name="Prostokąt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Algorytm postępowania na miejscu wypadku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57290" y="2500306"/>
            <a:ext cx="7406640" cy="2252666"/>
          </a:xfrm>
        </p:spPr>
        <p:txBody>
          <a:bodyPr>
            <a:normAutofit lnSpcReduction="10000"/>
          </a:bodyPr>
          <a:lstStyle/>
          <a:p>
            <a:r>
              <a:rPr lang="pl-PL" dirty="0" smtClean="0"/>
              <a:t>Dowiesz się o:</a:t>
            </a:r>
          </a:p>
          <a:p>
            <a:pPr marL="26988" indent="334963">
              <a:buFont typeface="Wingdings" pitchFamily="2" charset="2"/>
              <a:buChar char="Ø"/>
            </a:pPr>
            <a:r>
              <a:rPr lang="pl-PL" dirty="0" smtClean="0"/>
              <a:t>zasadach </a:t>
            </a:r>
            <a:r>
              <a:rPr lang="pl-PL" dirty="0" smtClean="0"/>
              <a:t>udzielania pierwszej pomocy, </a:t>
            </a:r>
            <a:endParaRPr lang="pl-PL" dirty="0" smtClean="0"/>
          </a:p>
          <a:p>
            <a:pPr marL="26988" indent="334963">
              <a:buFont typeface="Wingdings" pitchFamily="2" charset="2"/>
              <a:buChar char="Ø"/>
            </a:pPr>
            <a:r>
              <a:rPr lang="pl-PL" dirty="0" smtClean="0"/>
              <a:t>charakterystyce łańcucha przeżycia</a:t>
            </a:r>
            <a:r>
              <a:rPr lang="pl-PL" dirty="0" smtClean="0"/>
              <a:t>, </a:t>
            </a:r>
            <a:endParaRPr lang="pl-PL" dirty="0" smtClean="0"/>
          </a:p>
          <a:p>
            <a:pPr marL="26988" indent="334963">
              <a:buFont typeface="Wingdings" pitchFamily="2" charset="2"/>
              <a:buChar char="Ø"/>
            </a:pPr>
            <a:r>
              <a:rPr lang="pl-PL" dirty="0" smtClean="0"/>
              <a:t>numerach alarmowych, </a:t>
            </a:r>
          </a:p>
          <a:p>
            <a:pPr marL="26988" indent="334963">
              <a:buFont typeface="Wingdings" pitchFamily="2" charset="2"/>
              <a:buChar char="Ø"/>
            </a:pPr>
            <a:r>
              <a:rPr lang="pl-PL" dirty="0" smtClean="0"/>
              <a:t>algorytmie </a:t>
            </a:r>
            <a:r>
              <a:rPr lang="pl-PL" dirty="0" smtClean="0"/>
              <a:t>postępowania na miejscu wypadku</a:t>
            </a:r>
            <a:endParaRPr lang="pl-PL" dirty="0"/>
          </a:p>
        </p:txBody>
      </p:sp>
      <p:pic>
        <p:nvPicPr>
          <p:cNvPr id="1027" name="Picture 3" descr="C:\Documents and Settings\mjozwiak\Ustawienia lokalne\Temporary Internet Files\Content.IE5\M3HNLJJI\MC90036122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4604521"/>
            <a:ext cx="3081204" cy="20809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3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3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3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3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8728" y="3000372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pl-PL" sz="6000" dirty="0" smtClean="0"/>
              <a:t>Dziękuję za uwagę</a:t>
            </a:r>
            <a:endParaRPr lang="pl-PL" sz="6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Documents and Settings\mjozwiak\Ustawienia lokalne\Temporary Internet Files\Content.IE5\6UB6XAIM\MP900426626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3162" y="0"/>
            <a:ext cx="4560838" cy="6858000"/>
          </a:xfrm>
          <a:prstGeom prst="rect">
            <a:avLst/>
          </a:prstGeom>
          <a:noFill/>
        </p:spPr>
      </p:pic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00100" y="4357694"/>
            <a:ext cx="6136788" cy="119538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pl-PL" sz="6000" dirty="0" smtClean="0"/>
              <a:t>platynowe minuty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498080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pl-PL" dirty="0" smtClean="0"/>
              <a:t>Zasady udzielania pierwszej pomocy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1000100" y="2428868"/>
            <a:ext cx="4786346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l-PL" sz="6000" dirty="0" smtClean="0"/>
              <a:t>złota godzina</a:t>
            </a:r>
            <a:endParaRPr lang="pl-PL" sz="60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2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złota godzina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b="1" dirty="0" smtClean="0"/>
              <a:t>60 minut</a:t>
            </a:r>
            <a:r>
              <a:rPr lang="pl-PL" dirty="0" smtClean="0"/>
              <a:t>, w trakcie których poszkodowany powinien się </a:t>
            </a:r>
            <a:r>
              <a:rPr lang="pl-PL" b="1" dirty="0" smtClean="0"/>
              <a:t>znaleźć w szpitalu</a:t>
            </a:r>
          </a:p>
          <a:p>
            <a:endParaRPr lang="pl-PL" dirty="0"/>
          </a:p>
        </p:txBody>
      </p:sp>
      <p:pic>
        <p:nvPicPr>
          <p:cNvPr id="3074" name="Picture 2" descr="C:\Documents and Settings\mjozwiak\Ustawienia lokalne\Temporary Internet Files\Content.IE5\6UB6XAIM\MC900359071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429000"/>
            <a:ext cx="2662624" cy="268983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platynowe minuty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b="1" dirty="0" smtClean="0"/>
              <a:t>pierwszych </a:t>
            </a:r>
            <a:r>
              <a:rPr lang="pl-PL" b="1" dirty="0" smtClean="0"/>
              <a:t>5 minut</a:t>
            </a:r>
            <a:r>
              <a:rPr lang="pl-PL" dirty="0" smtClean="0"/>
              <a:t>, w czasie których należy podjąć </a:t>
            </a:r>
            <a:r>
              <a:rPr lang="pl-PL" b="1" dirty="0" smtClean="0"/>
              <a:t>zabiegi </a:t>
            </a:r>
            <a:r>
              <a:rPr lang="pl-PL" b="1" dirty="0" smtClean="0"/>
              <a:t>resuscytacyjne</a:t>
            </a:r>
            <a:endParaRPr lang="pl-PL" b="1" dirty="0" smtClean="0"/>
          </a:p>
          <a:p>
            <a:endParaRPr lang="pl-PL" dirty="0"/>
          </a:p>
        </p:txBody>
      </p:sp>
      <p:pic>
        <p:nvPicPr>
          <p:cNvPr id="2050" name="Picture 2" descr="C:\Documents and Settings\mjozwiak\Ustawienia lokalne\Temporary Internet Files\Content.IE5\K1CG7HC1\MC90035903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4714884"/>
            <a:ext cx="2728789" cy="1500766"/>
          </a:xfrm>
          <a:prstGeom prst="rect">
            <a:avLst/>
          </a:prstGeom>
          <a:noFill/>
        </p:spPr>
      </p:pic>
      <p:pic>
        <p:nvPicPr>
          <p:cNvPr id="2051" name="Picture 3" descr="C:\Documents and Settings\mjozwiak\Ustawienia lokalne\Temporary Internet Files\Content.IE5\T52VA5S5\MC900359039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071810"/>
            <a:ext cx="3180455" cy="179932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6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Charakterystyka łańcucha przeżycia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wczesne rozpoznanie i wezwanie pomocy </a:t>
            </a:r>
          </a:p>
          <a:p>
            <a:r>
              <a:rPr lang="pl-PL" dirty="0" smtClean="0"/>
              <a:t>wczesne </a:t>
            </a:r>
            <a:r>
              <a:rPr lang="pl-PL" dirty="0" smtClean="0"/>
              <a:t>rozpoczęcie RKO </a:t>
            </a:r>
          </a:p>
          <a:p>
            <a:r>
              <a:rPr lang="pl-PL" dirty="0" smtClean="0"/>
              <a:t>wczesna </a:t>
            </a:r>
            <a:r>
              <a:rPr lang="pl-PL" dirty="0" smtClean="0"/>
              <a:t>defibrylacja </a:t>
            </a:r>
          </a:p>
          <a:p>
            <a:r>
              <a:rPr lang="pl-PL" dirty="0" smtClean="0"/>
              <a:t>opieka </a:t>
            </a:r>
            <a:r>
              <a:rPr lang="pl-PL" dirty="0" err="1" smtClean="0"/>
              <a:t>poresuscytacyjna</a:t>
            </a:r>
            <a:r>
              <a:rPr lang="pl-PL" dirty="0" smtClean="0"/>
              <a:t> </a:t>
            </a:r>
            <a:endParaRPr lang="pl-PL" dirty="0"/>
          </a:p>
        </p:txBody>
      </p:sp>
      <p:pic>
        <p:nvPicPr>
          <p:cNvPr id="5122" name="Picture 2" descr="C:\Documents and Settings\mjozwiak\Ustawienia lokalne\Temporary Internet Files\Content.IE5\6UB6XAIM\MC90036094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857628"/>
            <a:ext cx="2055705" cy="2786058"/>
          </a:xfrm>
          <a:prstGeom prst="rect">
            <a:avLst/>
          </a:prstGeom>
          <a:noFill/>
        </p:spPr>
      </p:pic>
      <p:pic>
        <p:nvPicPr>
          <p:cNvPr id="5124" name="Picture 4" descr="C:\Documents and Settings\mjozwiak\Ustawienia lokalne\Temporary Internet Files\Content.IE5\J0YDPWIM\MC900286864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929066"/>
            <a:ext cx="2714644" cy="27146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6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6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Numery alarmowe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14678" y="5286388"/>
            <a:ext cx="4357718" cy="85725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pl-PL" dirty="0" smtClean="0"/>
              <a:t>Centrum </a:t>
            </a:r>
            <a:r>
              <a:rPr lang="pl-PL" dirty="0" smtClean="0"/>
              <a:t>Powiadamiania Ratunkowego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500166" y="1571612"/>
            <a:ext cx="21431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7200" dirty="0" smtClean="0">
                <a:solidFill>
                  <a:srgbClr val="C00000"/>
                </a:solidFill>
              </a:rPr>
              <a:t>999</a:t>
            </a:r>
            <a:endParaRPr lang="pl-PL" sz="7200" dirty="0">
              <a:solidFill>
                <a:srgbClr val="C000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3500430" y="1857364"/>
            <a:ext cx="39544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3200" dirty="0" smtClean="0"/>
              <a:t>pogotowie ratunkowe </a:t>
            </a:r>
            <a:endParaRPr lang="pl-PL" sz="3200" dirty="0"/>
          </a:p>
        </p:txBody>
      </p:sp>
      <p:pic>
        <p:nvPicPr>
          <p:cNvPr id="6146" name="Picture 2" descr="C:\Program Files\Microsoft Office\MEDIA\CAGCAT10\j021194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1927436"/>
            <a:ext cx="1785918" cy="1095787"/>
          </a:xfrm>
          <a:prstGeom prst="rect">
            <a:avLst/>
          </a:prstGeom>
          <a:noFill/>
        </p:spPr>
      </p:pic>
      <p:sp>
        <p:nvSpPr>
          <p:cNvPr id="7" name="Prostokąt 6"/>
          <p:cNvSpPr/>
          <p:nvPr/>
        </p:nvSpPr>
        <p:spPr>
          <a:xfrm>
            <a:off x="1500166" y="2666995"/>
            <a:ext cx="21431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7200" dirty="0" smtClean="0">
                <a:solidFill>
                  <a:srgbClr val="C00000"/>
                </a:solidFill>
              </a:rPr>
              <a:t>998</a:t>
            </a:r>
            <a:endParaRPr lang="pl-PL" sz="7200" dirty="0">
              <a:solidFill>
                <a:srgbClr val="C00000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3500430" y="2928934"/>
            <a:ext cx="24497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3200" dirty="0" smtClean="0"/>
              <a:t>straż pożarna</a:t>
            </a:r>
            <a:endParaRPr lang="pl-PL" sz="3200" dirty="0"/>
          </a:p>
        </p:txBody>
      </p:sp>
      <p:pic>
        <p:nvPicPr>
          <p:cNvPr id="6148" name="Picture 4" descr="C:\Documents and Settings\mjozwiak\Ustawienia lokalne\Temporary Internet Files\Content.IE5\JY26LJ6A\MC900318282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3214686"/>
            <a:ext cx="1825142" cy="795528"/>
          </a:xfrm>
          <a:prstGeom prst="rect">
            <a:avLst/>
          </a:prstGeom>
          <a:noFill/>
        </p:spPr>
      </p:pic>
      <p:sp>
        <p:nvSpPr>
          <p:cNvPr id="11" name="Prostokąt 10"/>
          <p:cNvSpPr/>
          <p:nvPr/>
        </p:nvSpPr>
        <p:spPr>
          <a:xfrm>
            <a:off x="1500166" y="3762378"/>
            <a:ext cx="21431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7200" dirty="0" smtClean="0">
                <a:solidFill>
                  <a:srgbClr val="C00000"/>
                </a:solidFill>
              </a:rPr>
              <a:t>997</a:t>
            </a:r>
            <a:endParaRPr lang="pl-PL" sz="7200" dirty="0">
              <a:solidFill>
                <a:srgbClr val="C00000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3500430" y="4000504"/>
            <a:ext cx="12394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3200" dirty="0" smtClean="0"/>
              <a:t>policja</a:t>
            </a:r>
            <a:endParaRPr lang="pl-PL" sz="3200" dirty="0"/>
          </a:p>
        </p:txBody>
      </p:sp>
      <p:pic>
        <p:nvPicPr>
          <p:cNvPr id="6150" name="Picture 6" descr="C:\Documents and Settings\mjozwiak\Ustawienia lokalne\Temporary Internet Files\Content.IE5\266XB48M\MC900435498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4000504"/>
            <a:ext cx="1706568" cy="1400563"/>
          </a:xfrm>
          <a:prstGeom prst="rect">
            <a:avLst/>
          </a:prstGeom>
          <a:noFill/>
        </p:spPr>
      </p:pic>
      <p:sp>
        <p:nvSpPr>
          <p:cNvPr id="15" name="Prostokąt 14"/>
          <p:cNvSpPr/>
          <p:nvPr/>
        </p:nvSpPr>
        <p:spPr>
          <a:xfrm>
            <a:off x="1500166" y="4857760"/>
            <a:ext cx="21431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7200" dirty="0" smtClean="0">
                <a:solidFill>
                  <a:srgbClr val="C00000"/>
                </a:solidFill>
              </a:rPr>
              <a:t>112</a:t>
            </a:r>
            <a:endParaRPr lang="pl-PL" sz="7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9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7" grpId="0"/>
      <p:bldP spid="8" grpId="0"/>
      <p:bldP spid="11" grpId="0"/>
      <p:bldP spid="12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Algorytm postępowania na miejscu wypadku, uwzględniający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214414" y="1928802"/>
            <a:ext cx="7708392" cy="4319598"/>
          </a:xfrm>
        </p:spPr>
        <p:txBody>
          <a:bodyPr/>
          <a:lstStyle/>
          <a:p>
            <a:pPr marL="596646" indent="-514350">
              <a:buFont typeface="+mj-lt"/>
              <a:buAutoNum type="alphaUcPeriod"/>
            </a:pPr>
            <a:r>
              <a:rPr lang="pl-PL" dirty="0" smtClean="0"/>
              <a:t>Ocenę sytuacji  </a:t>
            </a:r>
          </a:p>
          <a:p>
            <a:pPr marL="596646" indent="-514350">
              <a:buFont typeface="+mj-lt"/>
              <a:buAutoNum type="alphaUcPeriod"/>
            </a:pPr>
            <a:r>
              <a:rPr lang="pl-PL" dirty="0" smtClean="0"/>
              <a:t>Ocenę </a:t>
            </a:r>
            <a:r>
              <a:rPr lang="pl-PL" dirty="0" smtClean="0"/>
              <a:t>bezpieczeństwa ratownika, poszkodowanego i świadków wypadku </a:t>
            </a:r>
          </a:p>
          <a:p>
            <a:pPr marL="596646" indent="-514350">
              <a:buFont typeface="+mj-lt"/>
              <a:buAutoNum type="alphaUcPeriod"/>
            </a:pPr>
            <a:r>
              <a:rPr lang="pl-PL" dirty="0" smtClean="0"/>
              <a:t>Pierwszą </a:t>
            </a:r>
            <a:r>
              <a:rPr lang="pl-PL" dirty="0" smtClean="0"/>
              <a:t>pomoc </a:t>
            </a:r>
          </a:p>
          <a:p>
            <a:pPr marL="596646" indent="-514350">
              <a:buFont typeface="+mj-lt"/>
              <a:buAutoNum type="alphaUcPeriod"/>
            </a:pPr>
            <a:r>
              <a:rPr lang="pl-PL" dirty="0" smtClean="0"/>
              <a:t>Dalszą </a:t>
            </a:r>
            <a:r>
              <a:rPr lang="pl-PL" dirty="0" smtClean="0"/>
              <a:t>opiekę nad poszkodowanym </a:t>
            </a:r>
          </a:p>
          <a:p>
            <a:pPr marL="596646" indent="-514350">
              <a:buFont typeface="+mj-lt"/>
              <a:buAutoNum type="alphaUcPeriod"/>
            </a:pPr>
            <a:r>
              <a:rPr lang="pl-PL" dirty="0" smtClean="0"/>
              <a:t>Przekazanie </a:t>
            </a:r>
            <a:r>
              <a:rPr lang="pl-PL" dirty="0" smtClean="0"/>
              <a:t>informacji o poszkodowanym</a:t>
            </a:r>
            <a:endParaRPr lang="pl-PL" dirty="0"/>
          </a:p>
        </p:txBody>
      </p:sp>
      <p:pic>
        <p:nvPicPr>
          <p:cNvPr id="7170" name="Picture 2" descr="C:\Documents and Settings\mjozwiak\Ustawienia lokalne\Temporary Internet Files\Content.IE5\J0YDPWIM\MC900198489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5214950"/>
            <a:ext cx="2230170" cy="149231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Pytania do prezentacji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8199" name="Picture 7" descr="C:\Documents and Settings\mjozwiak\Ustawienia lokalne\Temporary Internet Files\Content.IE5\YM6430ID\MC900078711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642918"/>
            <a:ext cx="1622066" cy="393430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Bibliografia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2000" dirty="0" smtClean="0"/>
              <a:t>https://www.erc.edu/  </a:t>
            </a:r>
          </a:p>
          <a:p>
            <a:pPr>
              <a:lnSpc>
                <a:spcPct val="150000"/>
              </a:lnSpc>
            </a:pPr>
            <a:r>
              <a:rPr lang="pl-PL" sz="2000" dirty="0" err="1" smtClean="0"/>
              <a:t>www.prc.krakow.pl</a:t>
            </a:r>
            <a:endParaRPr lang="pl-PL" sz="2000" dirty="0" smtClean="0"/>
          </a:p>
          <a:p>
            <a:pPr>
              <a:lnSpc>
                <a:spcPct val="150000"/>
              </a:lnSpc>
            </a:pPr>
            <a:r>
              <a:rPr lang="pl-PL" sz="2000" dirty="0" smtClean="0"/>
              <a:t>J. Słoma, G. Zając, Edukacja dla bezpieczeństwa. Żyję i działam bezpiecznie. </a:t>
            </a:r>
            <a:r>
              <a:rPr lang="pl-PL" sz="2000" dirty="0" err="1" smtClean="0"/>
              <a:t>Podrecznik</a:t>
            </a:r>
            <a:r>
              <a:rPr lang="pl-PL" sz="2000" dirty="0" smtClean="0"/>
              <a:t> z </a:t>
            </a:r>
            <a:r>
              <a:rPr lang="pl-PL" sz="2000" dirty="0" smtClean="0"/>
              <a:t>ćwiczeniami </a:t>
            </a:r>
            <a:r>
              <a:rPr lang="pl-PL" sz="2000" dirty="0" smtClean="0"/>
              <a:t>dla klas 1-3 gimnazjum. Nowa Era, Warszawa 2009. </a:t>
            </a:r>
          </a:p>
          <a:p>
            <a:pPr>
              <a:lnSpc>
                <a:spcPct val="150000"/>
              </a:lnSpc>
            </a:pPr>
            <a:r>
              <a:rPr lang="pl-PL" sz="2000" dirty="0" smtClean="0"/>
              <a:t>M. </a:t>
            </a:r>
            <a:r>
              <a:rPr lang="pl-PL" sz="2000" dirty="0" err="1" smtClean="0"/>
              <a:t>Goniewicz</a:t>
            </a:r>
            <a:r>
              <a:rPr lang="pl-PL" sz="2000" dirty="0" smtClean="0"/>
              <a:t>, A.W. Nowa-Kowal, Z. Smutek, </a:t>
            </a:r>
            <a:r>
              <a:rPr lang="pl-PL" sz="2000" i="1" dirty="0" smtClean="0"/>
              <a:t>Edukacja dla bezpieczeństwa. Pierwsza </a:t>
            </a:r>
            <a:r>
              <a:rPr lang="pl-PL" sz="2000" i="1" dirty="0" smtClean="0"/>
              <a:t>pomoc</a:t>
            </a:r>
            <a:r>
              <a:rPr lang="pl-PL" sz="2000" i="1" dirty="0" smtClean="0"/>
              <a:t>. </a:t>
            </a:r>
            <a:r>
              <a:rPr lang="pl-PL" sz="2000" dirty="0" smtClean="0"/>
              <a:t>Podręcznik dla gimnazjum, część I. Operon, Gdynia 2009.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silenie">
  <a:themeElements>
    <a:clrScheme name="Przesileni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Przesileni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Przesileni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62</TotalTime>
  <Words>191</Words>
  <Application>Microsoft Office PowerPoint</Application>
  <PresentationFormat>Pokaz na ekranie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1" baseType="lpstr">
      <vt:lpstr>Przesilenie</vt:lpstr>
      <vt:lpstr>Algorytm postępowania na miejscu wypadku</vt:lpstr>
      <vt:lpstr>Zasady udzielania pierwszej pomocy</vt:lpstr>
      <vt:lpstr>złota godzina</vt:lpstr>
      <vt:lpstr>platynowe minuty</vt:lpstr>
      <vt:lpstr>Charakterystyka łańcucha przeżycia</vt:lpstr>
      <vt:lpstr>Numery alarmowe</vt:lpstr>
      <vt:lpstr>Algorytm postępowania na miejscu wypadku, uwzględniający</vt:lpstr>
      <vt:lpstr>Pytania do prezentacji</vt:lpstr>
      <vt:lpstr>Bibliografia</vt:lpstr>
      <vt:lpstr>Dziękuję za uwagę</vt:lpstr>
    </vt:vector>
  </TitlesOfParts>
  <Company>UDT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Algorytm postępowania na miejscu wypadku</dc:title>
  <dc:creator>UDT</dc:creator>
  <cp:lastModifiedBy>UDT</cp:lastModifiedBy>
  <cp:revision>23</cp:revision>
  <dcterms:created xsi:type="dcterms:W3CDTF">2013-09-06T09:21:08Z</dcterms:created>
  <dcterms:modified xsi:type="dcterms:W3CDTF">2013-09-06T10:23:45Z</dcterms:modified>
</cp:coreProperties>
</file>